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rchitects Daughter" panose="020B0604020202020204" charset="0"/>
      <p:regular r:id="rId13"/>
    </p:embeddedFont>
    <p:embeddedFont>
      <p:font typeface="Caveat" panose="020B0604020202020204" charset="0"/>
      <p:regular r:id="rId14"/>
      <p:bold r:id="rId15"/>
    </p:embeddedFont>
    <p:embeddedFont>
      <p:font typeface="Happy Monkey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33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land-grant-colleges-and-universities-partner-website-director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llegestats.org/colleges/all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land-grant-colleges-and-universities-partner-website-director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llegestats.org/colleges/all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726f78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e726f78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d3aa836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d3aa836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bcfdeba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bcfdeba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d3aa7f54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d3aa7f54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e480d8c92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e480d8c92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e480d8c92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e480d8c92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Utah State Extension- genetics of pasture grass. Student moved, other student quit, but asked to continue to build a relationship with this scientist.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3aa7f54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3aa7f54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https://nifa.usda.gov/land-grant-colleges-and-universities-partner-website-directory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https://collegestats.org/colleges/all/#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d3aa836d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d3aa836d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https://nifa.usda.gov/land-grant-colleges-and-universities-partner-website-directory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https://collegestats.org/colleges/all/#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d3aa836d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d3aa836d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165-019-9823-2#CR4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s://link.springer.com/article/10.1007/s11165-019-9823-2#CR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land-grant-colleges-and-universities-partner-website-directo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collegestats.org/colleges/al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ulsarsearchcollaboratory.com/" TargetMode="External"/><Relationship Id="rId3" Type="http://schemas.openxmlformats.org/officeDocument/2006/relationships/hyperlink" Target="https://www.citizenscience.gov/" TargetMode="External"/><Relationship Id="rId7" Type="http://schemas.openxmlformats.org/officeDocument/2006/relationships/hyperlink" Target="https://www.lpi.usra.edu/exploration/education/hsResearch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itarp.ipac.caltech.edu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nsf.gov/crssprgm/reu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nationalgeographic.org/idea/citizen-science-projects/" TargetMode="External"/><Relationship Id="rId9" Type="http://schemas.openxmlformats.org/officeDocument/2006/relationships/hyperlink" Target="http://cas.sdss.org/dr16/en/proj/challenges/challengeshome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9262535" cy="52101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255500" y="1624675"/>
            <a:ext cx="66330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Caveat"/>
                <a:ea typeface="Caveat"/>
                <a:cs typeface="Caveat"/>
                <a:sym typeface="Caveat"/>
              </a:rPr>
              <a:t>Supporting Student Research in Rural Areas</a:t>
            </a:r>
            <a:r>
              <a:rPr lang="en" sz="6000"/>
              <a:t> </a:t>
            </a:r>
            <a:endParaRPr sz="6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327" y="4092425"/>
            <a:ext cx="4194022" cy="8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9262535" cy="521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327" y="4092425"/>
            <a:ext cx="4194022" cy="8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901375" y="250250"/>
            <a:ext cx="77949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C4125"/>
                </a:solidFill>
                <a:latin typeface="Caveat"/>
                <a:ea typeface="Caveat"/>
                <a:cs typeface="Caveat"/>
                <a:sym typeface="Caveat"/>
              </a:rPr>
              <a:t>Link to this presentation at: </a:t>
            </a:r>
            <a:endParaRPr sz="6000">
              <a:solidFill>
                <a:srgbClr val="CC412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1712600" y="1569575"/>
            <a:ext cx="70278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http://bit.do/sspruralresearch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361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veat"/>
                <a:ea typeface="Caveat"/>
                <a:cs typeface="Caveat"/>
                <a:sym typeface="Caveat"/>
              </a:rPr>
              <a:t>Agenda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Why support students in rural research?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Homegrown Example- Snack with a Scientist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Building Relationships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Gaining Mentorship Support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Finding Mentors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No School is an Island</a:t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053" y="2281878"/>
            <a:ext cx="3252450" cy="21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030" y="2281879"/>
            <a:ext cx="3252486" cy="21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88125" y="17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veat"/>
                <a:ea typeface="Caveat"/>
                <a:cs typeface="Caveat"/>
                <a:sym typeface="Caveat"/>
              </a:rPr>
              <a:t>Why is this important?</a:t>
            </a:r>
            <a:r>
              <a:rPr lang="en" sz="4800">
                <a:latin typeface="Oswald"/>
                <a:ea typeface="Oswald"/>
                <a:cs typeface="Oswald"/>
                <a:sym typeface="Oswald"/>
              </a:rPr>
              <a:t> 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11250" y="1127500"/>
            <a:ext cx="425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International reports and studies commonly find that rural, remote, and regional students underachieve compared to their urban counterparts (</a:t>
            </a:r>
            <a:r>
              <a:rPr lang="en" u="sng">
                <a:solidFill>
                  <a:schemeClr val="hlink"/>
                </a:solidFill>
                <a:hlinkClick r:id="rId3"/>
              </a:rPr>
              <a:t>2016</a:t>
            </a:r>
            <a:r>
              <a:rPr lang="en"/>
              <a:t>).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In the USA, rural students have been deemed as disadvantaged in terms of schooling funding and student enrollment in higher education (Schafft and Jackson </a:t>
            </a:r>
            <a:r>
              <a:rPr lang="en" u="sng">
                <a:solidFill>
                  <a:schemeClr val="hlink"/>
                </a:solidFill>
                <a:hlinkClick r:id="rId4"/>
              </a:rPr>
              <a:t>2011</a:t>
            </a:r>
            <a:r>
              <a:rPr lang="en"/>
              <a:t>).</a:t>
            </a: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l="16355" r="28294"/>
          <a:stretch/>
        </p:blipFill>
        <p:spPr>
          <a:xfrm>
            <a:off x="4572000" y="1306938"/>
            <a:ext cx="381682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50100" y="163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veat"/>
                <a:ea typeface="Caveat"/>
                <a:cs typeface="Caveat"/>
                <a:sym typeface="Caveat"/>
              </a:rPr>
              <a:t>Example- Snack with a Scientist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068175"/>
            <a:ext cx="509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•"/>
            </a:pP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•"/>
            </a:pPr>
            <a:endParaRPr sz="2000">
              <a:solidFill>
                <a:srgbClr val="666666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850" y="1068175"/>
            <a:ext cx="2575355" cy="395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00" y="1068175"/>
            <a:ext cx="5266820" cy="395012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34350" y="4320050"/>
            <a:ext cx="515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*gasp* “She looks like us!”</a:t>
            </a:r>
            <a:endParaRPr sz="30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50100" y="163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veat"/>
                <a:ea typeface="Caveat"/>
                <a:cs typeface="Caveat"/>
                <a:sym typeface="Caveat"/>
              </a:rPr>
              <a:t>Build Relationships- Invite Them In...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0" y="1068175"/>
            <a:ext cx="554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</a:pPr>
            <a:r>
              <a:rPr lang="en">
                <a:solidFill>
                  <a:srgbClr val="666666"/>
                </a:solidFill>
              </a:rPr>
              <a:t>Through webinars, Google Hangouts, Skype, Zoom or FaceTime...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</a:pPr>
            <a:r>
              <a:rPr lang="en">
                <a:solidFill>
                  <a:srgbClr val="666666"/>
                </a:solidFill>
              </a:rPr>
              <a:t>Find connections through:</a:t>
            </a:r>
            <a:endParaRPr>
              <a:solidFill>
                <a:srgbClr val="66666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–"/>
            </a:pPr>
            <a:r>
              <a:rPr lang="en" sz="1800">
                <a:solidFill>
                  <a:srgbClr val="666666"/>
                </a:solidFill>
              </a:rPr>
              <a:t>Twitter or other social media platforms.</a:t>
            </a:r>
            <a:endParaRPr sz="1800">
              <a:solidFill>
                <a:srgbClr val="66666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–"/>
            </a:pPr>
            <a:r>
              <a:rPr lang="en" sz="1800">
                <a:solidFill>
                  <a:srgbClr val="666666"/>
                </a:solidFill>
              </a:rPr>
              <a:t>Regional and state community colleges/universities, search departments and expertise, send queries.</a:t>
            </a:r>
            <a:endParaRPr sz="1800">
              <a:solidFill>
                <a:srgbClr val="66666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–"/>
            </a:pPr>
            <a:r>
              <a:rPr lang="en" sz="1800">
                <a:solidFill>
                  <a:srgbClr val="666666"/>
                </a:solidFill>
              </a:rPr>
              <a:t>Parents, colleagues, former students, local community members with scientific backgrounds.</a:t>
            </a:r>
            <a:endParaRPr sz="1800">
              <a:solidFill>
                <a:srgbClr val="66666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–"/>
            </a:pPr>
            <a:r>
              <a:rPr lang="en" sz="1800">
                <a:solidFill>
                  <a:srgbClr val="666666"/>
                </a:solidFill>
              </a:rPr>
              <a:t>Network at professional conferences.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l="36520" t="3128"/>
          <a:stretch/>
        </p:blipFill>
        <p:spPr>
          <a:xfrm>
            <a:off x="5441875" y="1173150"/>
            <a:ext cx="3422003" cy="348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107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veat"/>
                <a:ea typeface="Caveat"/>
                <a:cs typeface="Caveat"/>
                <a:sym typeface="Caveat"/>
              </a:rPr>
              <a:t>Ask for Mentorship Support</a:t>
            </a:r>
            <a:r>
              <a:rPr lang="en" sz="4800" b="1" u="sng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4800">
                <a:latin typeface="Oswald"/>
                <a:ea typeface="Oswald"/>
                <a:cs typeface="Oswald"/>
                <a:sym typeface="Oswald"/>
              </a:rPr>
              <a:t> 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0" y="1145675"/>
            <a:ext cx="5883300" cy="3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</a:pPr>
            <a:r>
              <a:rPr lang="en">
                <a:solidFill>
                  <a:srgbClr val="666666"/>
                </a:solidFill>
              </a:rPr>
              <a:t>Have students reach out through email or phone- even social media </a:t>
            </a:r>
            <a:r>
              <a:rPr lang="en" i="1">
                <a:solidFill>
                  <a:srgbClr val="666666"/>
                </a:solidFill>
              </a:rPr>
              <a:t>(through proper channels with supervision!- use teacher email, school twitter)</a:t>
            </a:r>
            <a:r>
              <a:rPr lang="en">
                <a:solidFill>
                  <a:srgbClr val="666666"/>
                </a:solidFill>
              </a:rPr>
              <a:t>. 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</a:pPr>
            <a:r>
              <a:rPr lang="en">
                <a:solidFill>
                  <a:srgbClr val="666666"/>
                </a:solidFill>
              </a:rPr>
              <a:t> Use “hard” asks.</a:t>
            </a:r>
            <a:endParaRPr>
              <a:solidFill>
                <a:srgbClr val="66666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–"/>
            </a:pPr>
            <a:r>
              <a:rPr lang="en" sz="1600">
                <a:solidFill>
                  <a:srgbClr val="666666"/>
                </a:solidFill>
              </a:rPr>
              <a:t>Approach the subject matter expert (SME) with a game plan and specific questions.</a:t>
            </a:r>
            <a:endParaRPr sz="1600">
              <a:solidFill>
                <a:srgbClr val="66666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–"/>
            </a:pPr>
            <a:r>
              <a:rPr lang="en" sz="1600">
                <a:solidFill>
                  <a:srgbClr val="666666"/>
                </a:solidFill>
              </a:rPr>
              <a:t>If that SME isn’t willing or able, ask them for resource suggestions and other SMEs contacts. </a:t>
            </a:r>
            <a:r>
              <a:rPr lang="en" sz="1600" i="1">
                <a:solidFill>
                  <a:srgbClr val="666666"/>
                </a:solidFill>
              </a:rPr>
              <a:t>“If not now, when?” “If not you, who?” “If not this, what?”</a:t>
            </a:r>
            <a:endParaRPr sz="1600" i="1">
              <a:solidFill>
                <a:srgbClr val="666666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Char char="–"/>
            </a:pPr>
            <a:r>
              <a:rPr lang="en" sz="1600">
                <a:solidFill>
                  <a:srgbClr val="666666"/>
                </a:solidFill>
              </a:rPr>
              <a:t>Help facilitate what the mentorship will look like: time required, responsibilities, communication etc...</a:t>
            </a:r>
            <a:endParaRPr sz="16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8334" r="56318"/>
          <a:stretch/>
        </p:blipFill>
        <p:spPr>
          <a:xfrm>
            <a:off x="6045050" y="1085975"/>
            <a:ext cx="2787251" cy="34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107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veat"/>
                <a:ea typeface="Caveat"/>
                <a:cs typeface="Caveat"/>
                <a:sym typeface="Caveat"/>
              </a:rPr>
              <a:t>Where to look...</a:t>
            </a:r>
            <a:r>
              <a:rPr lang="en" sz="4800" b="1" u="sng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4800">
                <a:latin typeface="Oswald"/>
                <a:ea typeface="Oswald"/>
                <a:cs typeface="Oswald"/>
                <a:sym typeface="Oswald"/>
              </a:rPr>
              <a:t> 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0" y="1094163"/>
            <a:ext cx="3933900" cy="3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•"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Local extension offices</a:t>
            </a:r>
            <a:r>
              <a:rPr lang="en">
                <a:solidFill>
                  <a:srgbClr val="666666"/>
                </a:solidFill>
              </a:rPr>
              <a:t>- </a:t>
            </a:r>
            <a:r>
              <a:rPr lang="en"/>
              <a:t>vast network of scientists, educators, and extension staff that address critical issues about agriculture, food, the environment, and communities.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 u="sng">
                <a:solidFill>
                  <a:schemeClr val="hlink"/>
                </a:solidFill>
                <a:hlinkClick r:id="rId4"/>
              </a:rPr>
              <a:t>State colleges and universities</a:t>
            </a:r>
            <a:r>
              <a:rPr lang="en"/>
              <a:t>- complete listing by state.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</a:pPr>
            <a:r>
              <a:rPr lang="en" b="1">
                <a:solidFill>
                  <a:schemeClr val="accent5"/>
                </a:solidFill>
              </a:rPr>
              <a:t>Local, State and FUSFS, NPS, DWR, BLM, local, state, and federal agencies.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6275" y="1250088"/>
            <a:ext cx="4898425" cy="310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107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aveat"/>
                <a:ea typeface="Caveat"/>
                <a:cs typeface="Caveat"/>
                <a:sym typeface="Caveat"/>
              </a:rPr>
              <a:t>No School is an Island...</a:t>
            </a:r>
            <a:r>
              <a:rPr lang="en" sz="4800" b="1" u="sng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4800">
                <a:latin typeface="Oswald"/>
                <a:ea typeface="Oswald"/>
                <a:cs typeface="Oswald"/>
                <a:sym typeface="Oswald"/>
              </a:rPr>
              <a:t> 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0" y="1094175"/>
            <a:ext cx="5119200" cy="3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•"/>
            </a:pPr>
            <a:r>
              <a:rPr lang="en">
                <a:solidFill>
                  <a:srgbClr val="666666"/>
                </a:solidFill>
              </a:rPr>
              <a:t>Play to your strengths as a scientist. Introduce students to your research background and experiences.</a:t>
            </a:r>
            <a:endParaRPr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•"/>
            </a:pPr>
            <a:r>
              <a:rPr lang="en">
                <a:solidFill>
                  <a:srgbClr val="666666"/>
                </a:solidFill>
              </a:rPr>
              <a:t>Seek out learning opportunities for yourself and your students with educational programs and citizen science projects: </a:t>
            </a:r>
            <a:endParaRPr>
              <a:solidFill>
                <a:srgbClr val="66666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–"/>
            </a:pPr>
            <a:r>
              <a:rPr lang="en" u="sng">
                <a:solidFill>
                  <a:schemeClr val="hlink"/>
                </a:solidFill>
                <a:hlinkClick r:id="rId3"/>
              </a:rPr>
              <a:t>Federal Government Citizen Science- citizenscience.gov</a:t>
            </a:r>
            <a:endParaRPr>
              <a:solidFill>
                <a:srgbClr val="66666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–"/>
            </a:pPr>
            <a:r>
              <a:rPr lang="en" u="sng">
                <a:solidFill>
                  <a:schemeClr val="hlink"/>
                </a:solidFill>
                <a:hlinkClick r:id="rId4"/>
              </a:rPr>
              <a:t>National Geographic - Citizen Science Projects</a:t>
            </a:r>
            <a:endParaRPr>
              <a:solidFill>
                <a:srgbClr val="66666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–"/>
            </a:pPr>
            <a:r>
              <a:rPr lang="en">
                <a:solidFill>
                  <a:srgbClr val="666666"/>
                </a:solidFill>
              </a:rPr>
              <a:t>Get ideas?- </a:t>
            </a:r>
            <a:r>
              <a:rPr lang="en" u="sng">
                <a:solidFill>
                  <a:schemeClr val="hlink"/>
                </a:solidFill>
                <a:hlinkClick r:id="rId5"/>
              </a:rPr>
              <a:t>Undergraduate Student Programs- National Science Foundation</a:t>
            </a:r>
            <a:endParaRPr>
              <a:solidFill>
                <a:srgbClr val="66666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–"/>
            </a:pPr>
            <a:r>
              <a:rPr lang="en">
                <a:solidFill>
                  <a:srgbClr val="666666"/>
                </a:solidFill>
              </a:rPr>
              <a:t>Astronomy Programs- </a:t>
            </a:r>
            <a:r>
              <a:rPr lang="en" u="sng">
                <a:solidFill>
                  <a:schemeClr val="hlink"/>
                </a:solidFill>
                <a:hlinkClick r:id="rId6"/>
              </a:rPr>
              <a:t>NITARP</a:t>
            </a:r>
            <a:r>
              <a:rPr lang="en">
                <a:solidFill>
                  <a:srgbClr val="666666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7"/>
              </a:rPr>
              <a:t>ExMASS</a:t>
            </a:r>
            <a:r>
              <a:rPr lang="en">
                <a:solidFill>
                  <a:srgbClr val="666666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PSC</a:t>
            </a:r>
            <a:r>
              <a:rPr lang="en">
                <a:solidFill>
                  <a:srgbClr val="666666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9"/>
              </a:rPr>
              <a:t>SDSS</a:t>
            </a:r>
            <a:endParaRPr>
              <a:solidFill>
                <a:srgbClr val="666666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58535">
            <a:off x="5020625" y="1273225"/>
            <a:ext cx="4077598" cy="210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666235">
            <a:off x="4982495" y="2241338"/>
            <a:ext cx="2711500" cy="243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518633">
            <a:off x="6405450" y="4051968"/>
            <a:ext cx="2649175" cy="101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9262535" cy="521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1255500" y="2518350"/>
            <a:ext cx="66330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Caveat"/>
                <a:ea typeface="Caveat"/>
                <a:cs typeface="Caveat"/>
                <a:sym typeface="Caveat"/>
              </a:rPr>
              <a:t>for supporting student research in rural areas!</a:t>
            </a:r>
            <a:r>
              <a:rPr lang="en" sz="6000"/>
              <a:t> </a:t>
            </a:r>
            <a:endParaRPr sz="60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327" y="4092425"/>
            <a:ext cx="4194022" cy="8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3289750" y="673500"/>
            <a:ext cx="30825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C4125"/>
                </a:solidFill>
                <a:latin typeface="Caveat"/>
                <a:ea typeface="Caveat"/>
                <a:cs typeface="Caveat"/>
                <a:sym typeface="Caveat"/>
              </a:rPr>
              <a:t>Thank you</a:t>
            </a:r>
            <a:endParaRPr sz="6000">
              <a:solidFill>
                <a:srgbClr val="CC412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Caveat</vt:lpstr>
      <vt:lpstr>Architects Daughter</vt:lpstr>
      <vt:lpstr>Oswald</vt:lpstr>
      <vt:lpstr>Arial</vt:lpstr>
      <vt:lpstr>Happy Monkey</vt:lpstr>
      <vt:lpstr>Simple Light</vt:lpstr>
      <vt:lpstr>Supporting Student Research in Rural Areas </vt:lpstr>
      <vt:lpstr>Agenda </vt:lpstr>
      <vt:lpstr>Why is this important? </vt:lpstr>
      <vt:lpstr>Example- Snack with a Scientist</vt:lpstr>
      <vt:lpstr>Build Relationships- Invite Them In...</vt:lpstr>
      <vt:lpstr>Ask for Mentorship Support  </vt:lpstr>
      <vt:lpstr>Where to look...  </vt:lpstr>
      <vt:lpstr>No School is an Island...  </vt:lpstr>
      <vt:lpstr>for supporting student research in rural areas!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 Research in Rural Areas </dc:title>
  <dc:creator>efreeland</dc:creator>
  <cp:lastModifiedBy>efreeland</cp:lastModifiedBy>
  <cp:revision>1</cp:revision>
  <dcterms:modified xsi:type="dcterms:W3CDTF">2020-03-24T20:29:14Z</dcterms:modified>
</cp:coreProperties>
</file>