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57" r:id="rId3"/>
    <p:sldId id="264" r:id="rId4"/>
    <p:sldId id="260" r:id="rId5"/>
    <p:sldId id="258" r:id="rId6"/>
    <p:sldId id="265" r:id="rId7"/>
    <p:sldId id="266" r:id="rId8"/>
    <p:sldId id="267" r:id="rId9"/>
    <p:sldId id="268" r:id="rId10"/>
    <p:sldId id="259" r:id="rId11"/>
    <p:sldId id="261" r:id="rId12"/>
    <p:sldId id="262" r:id="rId13"/>
    <p:sldId id="269" r:id="rId14"/>
    <p:sldId id="263" r:id="rId15"/>
    <p:sldId id="271"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38" autoAdjust="0"/>
  </p:normalViewPr>
  <p:slideViewPr>
    <p:cSldViewPr snapToGrid="0">
      <p:cViewPr varScale="1">
        <p:scale>
          <a:sx n="90" d="100"/>
          <a:sy n="90" d="100"/>
        </p:scale>
        <p:origin x="10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52271-2771-4C20-9B63-DDA54BF3211A}" type="datetimeFigureOut">
              <a:rPr lang="en-US" smtClean="0"/>
              <a:t>3/19/2020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93C38-2940-487E-9BE6-EF6715AF87AA}" type="slidenum">
              <a:rPr lang="en-US" smtClean="0"/>
              <a:t>‹#›</a:t>
            </a:fld>
            <a:endParaRPr lang="en-US"/>
          </a:p>
        </p:txBody>
      </p:sp>
    </p:spTree>
    <p:extLst>
      <p:ext uri="{BB962C8B-B14F-4D97-AF65-F5344CB8AC3E}">
        <p14:creationId xmlns:p14="http://schemas.microsoft.com/office/powerpoint/2010/main" val="127223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Today I’m bringing you information about summer stem programs! Some may include the kind of stems in our greenhouse research photo but mainly We are talking about full on research that takes place in many locations throughout the summer! My name is Dr. Cobb and I direct a large summer research program for undergraduates and high school juniors and seniors. I want to share insights from reading a lot of student applications!</a:t>
            </a:r>
            <a:endParaRPr lang="en-US" dirty="0"/>
          </a:p>
        </p:txBody>
      </p:sp>
      <p:sp>
        <p:nvSpPr>
          <p:cNvPr id="4" name="Slide Number Placeholder 3"/>
          <p:cNvSpPr>
            <a:spLocks noGrp="1"/>
          </p:cNvSpPr>
          <p:nvPr>
            <p:ph type="sldNum" sz="quarter" idx="10"/>
          </p:nvPr>
        </p:nvSpPr>
        <p:spPr/>
        <p:txBody>
          <a:bodyPr/>
          <a:lstStyle/>
          <a:p>
            <a:fld id="{D2D93C38-2940-487E-9BE6-EF6715AF87AA}" type="slidenum">
              <a:rPr lang="en-US" smtClean="0"/>
              <a:t>1</a:t>
            </a:fld>
            <a:endParaRPr lang="en-US"/>
          </a:p>
        </p:txBody>
      </p:sp>
    </p:spTree>
    <p:extLst>
      <p:ext uri="{BB962C8B-B14F-4D97-AF65-F5344CB8AC3E}">
        <p14:creationId xmlns:p14="http://schemas.microsoft.com/office/powerpoint/2010/main" val="180209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why would you want to spend most of your summer doing STEM research?  Practically speaking, research shows that (see slide). Finally it can be a really creative, interesting and fun experience!</a:t>
            </a:r>
          </a:p>
          <a:p>
            <a:endParaRPr lang="en-US" dirty="0"/>
          </a:p>
        </p:txBody>
      </p:sp>
      <p:sp>
        <p:nvSpPr>
          <p:cNvPr id="4" name="Slide Number Placeholder 3"/>
          <p:cNvSpPr>
            <a:spLocks noGrp="1"/>
          </p:cNvSpPr>
          <p:nvPr>
            <p:ph type="sldNum" sz="quarter" idx="10"/>
          </p:nvPr>
        </p:nvSpPr>
        <p:spPr/>
        <p:txBody>
          <a:bodyPr/>
          <a:lstStyle/>
          <a:p>
            <a:fld id="{D2D93C38-2940-487E-9BE6-EF6715AF87AA}" type="slidenum">
              <a:rPr lang="en-US" smtClean="0"/>
              <a:t>2</a:t>
            </a:fld>
            <a:endParaRPr lang="en-US"/>
          </a:p>
        </p:txBody>
      </p:sp>
    </p:spTree>
    <p:extLst>
      <p:ext uri="{BB962C8B-B14F-4D97-AF65-F5344CB8AC3E}">
        <p14:creationId xmlns:p14="http://schemas.microsoft.com/office/powerpoint/2010/main" val="86988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m</a:t>
            </a:r>
            <a:r>
              <a:rPr lang="en-US" dirty="0"/>
              <a:t>ost summer research opportunities,</a:t>
            </a:r>
            <a:r>
              <a:rPr lang="en-US" baseline="0" dirty="0"/>
              <a:t> your work on an existing project. For funding reasons, it’s very rare that create and implement your own idea from the ground up.  </a:t>
            </a:r>
            <a:endParaRPr lang="en-US" dirty="0"/>
          </a:p>
        </p:txBody>
      </p:sp>
      <p:sp>
        <p:nvSpPr>
          <p:cNvPr id="4" name="Slide Number Placeholder 3"/>
          <p:cNvSpPr>
            <a:spLocks noGrp="1"/>
          </p:cNvSpPr>
          <p:nvPr>
            <p:ph type="sldNum" sz="quarter" idx="10"/>
          </p:nvPr>
        </p:nvSpPr>
        <p:spPr/>
        <p:txBody>
          <a:bodyPr/>
          <a:lstStyle/>
          <a:p>
            <a:fld id="{D2D93C38-2940-487E-9BE6-EF6715AF87AA}" type="slidenum">
              <a:rPr lang="en-US" smtClean="0"/>
              <a:t>3</a:t>
            </a:fld>
            <a:endParaRPr lang="en-US"/>
          </a:p>
        </p:txBody>
      </p:sp>
    </p:spTree>
    <p:extLst>
      <p:ext uri="{BB962C8B-B14F-4D97-AF65-F5344CB8AC3E}">
        <p14:creationId xmlns:p14="http://schemas.microsoft.com/office/powerpoint/2010/main" val="311222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students do</a:t>
            </a:r>
            <a:r>
              <a:rPr lang="en-US" baseline="0" dirty="0"/>
              <a:t> not follow directions. For example, in my program, they will indicate that they want to work with a mentor who is not part of our program because they have not read the directions. We can’t help them!</a:t>
            </a:r>
            <a:endParaRPr lang="en-US" dirty="0"/>
          </a:p>
        </p:txBody>
      </p:sp>
      <p:sp>
        <p:nvSpPr>
          <p:cNvPr id="4" name="Slide Number Placeholder 3"/>
          <p:cNvSpPr>
            <a:spLocks noGrp="1"/>
          </p:cNvSpPr>
          <p:nvPr>
            <p:ph type="sldNum" sz="quarter" idx="10"/>
          </p:nvPr>
        </p:nvSpPr>
        <p:spPr/>
        <p:txBody>
          <a:bodyPr/>
          <a:lstStyle/>
          <a:p>
            <a:fld id="{D2D93C38-2940-487E-9BE6-EF6715AF87AA}" type="slidenum">
              <a:rPr lang="en-US" smtClean="0"/>
              <a:t>4</a:t>
            </a:fld>
            <a:endParaRPr lang="en-US"/>
          </a:p>
        </p:txBody>
      </p:sp>
    </p:spTree>
    <p:extLst>
      <p:ext uri="{BB962C8B-B14F-4D97-AF65-F5344CB8AC3E}">
        <p14:creationId xmlns:p14="http://schemas.microsoft.com/office/powerpoint/2010/main" val="324738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929916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E311A3-FBCB-4763-A489-725D5255FD0F}"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371220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2750949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58906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338132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1114056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3869424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2433870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3268834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150804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215408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E311A3-FBCB-4763-A489-725D5255FD0F}"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232263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E311A3-FBCB-4763-A489-725D5255FD0F}" type="datetimeFigureOut">
              <a:rPr lang="en-US" smtClean="0"/>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166773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845127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209627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90E311A3-FBCB-4763-A489-725D5255FD0F}" type="datetimeFigureOut">
              <a:rPr lang="en-US" smtClean="0"/>
              <a:t>3/19/2020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3870143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0E311A3-FBCB-4763-A489-725D5255FD0F}"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C16F5-1D5B-40A5-9C9A-355FA537D2DF}" type="slidenum">
              <a:rPr lang="en-US" smtClean="0"/>
              <a:t>‹#›</a:t>
            </a:fld>
            <a:endParaRPr lang="en-US"/>
          </a:p>
        </p:txBody>
      </p:sp>
    </p:spTree>
    <p:extLst>
      <p:ext uri="{BB962C8B-B14F-4D97-AF65-F5344CB8AC3E}">
        <p14:creationId xmlns:p14="http://schemas.microsoft.com/office/powerpoint/2010/main" val="243917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0E311A3-FBCB-4763-A489-725D5255FD0F}" type="datetimeFigureOut">
              <a:rPr lang="en-US" smtClean="0"/>
              <a:t>3/19/2020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8BC16F5-1D5B-40A5-9C9A-355FA537D2DF}" type="slidenum">
              <a:rPr lang="en-US" smtClean="0"/>
              <a:t>‹#›</a:t>
            </a:fld>
            <a:endParaRPr lang="en-US"/>
          </a:p>
        </p:txBody>
      </p:sp>
    </p:spTree>
    <p:extLst>
      <p:ext uri="{BB962C8B-B14F-4D97-AF65-F5344CB8AC3E}">
        <p14:creationId xmlns:p14="http://schemas.microsoft.com/office/powerpoint/2010/main" val="35955167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hyperlink" Target="https://www.sciencemag.org/careers/2008/12/making-your-summer-research-internship-good-one"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image" Target="../media/image11.jp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501" y="369856"/>
            <a:ext cx="8825658" cy="3329581"/>
          </a:xfrm>
        </p:spPr>
        <p:txBody>
          <a:bodyPr/>
          <a:lstStyle/>
          <a:p>
            <a:r>
              <a:rPr lang="en-US" sz="4400" b="1" dirty="0"/>
              <a:t>Tips for </a:t>
            </a:r>
            <a:br>
              <a:rPr lang="en-US" sz="4400" b="1"/>
            </a:br>
            <a:r>
              <a:rPr lang="en-US" sz="4400" b="1"/>
              <a:t>Applying to Summer </a:t>
            </a:r>
            <a:br>
              <a:rPr lang="en-US" sz="4400" b="1" dirty="0"/>
            </a:br>
            <a:r>
              <a:rPr lang="en-US" sz="4400" b="1" dirty="0"/>
              <a:t>STEM (</a:t>
            </a:r>
            <a:r>
              <a:rPr lang="en-US" sz="3600" b="1" dirty="0"/>
              <a:t>Science, Technology, Engineering and Math)  </a:t>
            </a:r>
            <a:br>
              <a:rPr lang="en-US" sz="3600" b="1"/>
            </a:br>
            <a:r>
              <a:rPr lang="en-US" sz="4400" b="1" dirty="0"/>
              <a:t>P</a:t>
            </a:r>
            <a:r>
              <a:rPr lang="en-US" sz="4400" b="1"/>
              <a:t>rograms</a:t>
            </a:r>
            <a:endParaRPr lang="en-US" sz="4400" b="1" dirty="0"/>
          </a:p>
        </p:txBody>
      </p:sp>
      <p:sp>
        <p:nvSpPr>
          <p:cNvPr id="4" name="TextBox 3"/>
          <p:cNvSpPr txBox="1"/>
          <p:nvPr/>
        </p:nvSpPr>
        <p:spPr>
          <a:xfrm>
            <a:off x="5932404" y="5069989"/>
            <a:ext cx="7849773" cy="1477328"/>
          </a:xfrm>
          <a:prstGeom prst="rect">
            <a:avLst/>
          </a:prstGeom>
          <a:noFill/>
        </p:spPr>
        <p:txBody>
          <a:bodyPr wrap="square" rtlCol="0">
            <a:spAutoFit/>
          </a:bodyPr>
          <a:lstStyle/>
          <a:p>
            <a:r>
              <a:rPr lang="en-US" i="1" dirty="0"/>
              <a:t>Presented by Andrea Cobb, Ph.D. (in picture at left)</a:t>
            </a:r>
          </a:p>
          <a:p>
            <a:r>
              <a:rPr lang="en-US" i="1" dirty="0"/>
              <a:t>Director of Student Research and Internships</a:t>
            </a:r>
          </a:p>
          <a:p>
            <a:r>
              <a:rPr lang="en-US" i="1" dirty="0"/>
              <a:t>College of Science</a:t>
            </a:r>
          </a:p>
          <a:p>
            <a:r>
              <a:rPr lang="en-US" i="1" dirty="0"/>
              <a:t>George Mason University,</a:t>
            </a:r>
          </a:p>
          <a:p>
            <a:r>
              <a:rPr lang="en-US" i="1" dirty="0"/>
              <a:t>Fairfax, VA</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4649" y="0"/>
            <a:ext cx="4432663" cy="332449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680" y="4655820"/>
            <a:ext cx="3551936" cy="199796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7470045"/>
      </p:ext>
    </p:extLst>
  </p:cSld>
  <p:clrMapOvr>
    <a:masterClrMapping/>
  </p:clrMapOvr>
  <mc:AlternateContent xmlns:mc="http://schemas.openxmlformats.org/markup-compatibility/2006" xmlns:p14="http://schemas.microsoft.com/office/powerpoint/2010/main">
    <mc:Choice Requires="p14">
      <p:transition spd="slow" p14:dur="2000" advTm="54718"/>
    </mc:Choice>
    <mc:Fallback xmlns="">
      <p:transition spd="slow" advTm="5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br>
              <a:rPr lang="en-US" dirty="0"/>
            </a:br>
            <a:endParaRPr lang="en-US" dirty="0"/>
          </a:p>
        </p:txBody>
      </p:sp>
      <p:sp>
        <p:nvSpPr>
          <p:cNvPr id="3" name="Content Placeholder 2"/>
          <p:cNvSpPr>
            <a:spLocks noGrp="1"/>
          </p:cNvSpPr>
          <p:nvPr>
            <p:ph idx="1"/>
          </p:nvPr>
        </p:nvSpPr>
        <p:spPr>
          <a:xfrm>
            <a:off x="875201" y="3320716"/>
            <a:ext cx="8946541" cy="3176338"/>
          </a:xfrm>
        </p:spPr>
        <p:txBody>
          <a:bodyPr>
            <a:normAutofit fontScale="62500" lnSpcReduction="20000"/>
          </a:bodyPr>
          <a:lstStyle/>
          <a:p>
            <a:pPr marL="0" indent="0">
              <a:buNone/>
            </a:pPr>
            <a:r>
              <a:rPr lang="en-US" sz="5100" dirty="0"/>
              <a:t>Use familiar language. </a:t>
            </a:r>
            <a:br>
              <a:rPr lang="en-US" sz="5100" dirty="0"/>
            </a:br>
            <a:r>
              <a:rPr lang="en-US" sz="5100" dirty="0"/>
              <a:t>Be thorough.</a:t>
            </a:r>
            <a:br>
              <a:rPr lang="en-US" sz="5100" dirty="0"/>
            </a:br>
            <a:endParaRPr lang="en-US" sz="5100" dirty="0"/>
          </a:p>
          <a:p>
            <a:pPr marL="0" indent="0">
              <a:buNone/>
            </a:pPr>
            <a:r>
              <a:rPr lang="en-US" sz="5100" dirty="0"/>
              <a:t>-Include course names (not course numbers)</a:t>
            </a:r>
          </a:p>
          <a:p>
            <a:pPr marL="0" indent="0">
              <a:buNone/>
            </a:pPr>
            <a:r>
              <a:rPr lang="en-US" sz="5100" dirty="0"/>
              <a:t>-Include noncredit coursework and training.</a:t>
            </a:r>
          </a:p>
        </p:txBody>
      </p:sp>
      <p:pic>
        <p:nvPicPr>
          <p:cNvPr id="5" name="Picture 4" descr="Translate Spoken Language To Text Through Google Translat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265" y="16452"/>
            <a:ext cx="5935951" cy="289113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0107376"/>
      </p:ext>
    </p:extLst>
  </p:cSld>
  <p:clrMapOvr>
    <a:masterClrMapping/>
  </p:clrMapOvr>
  <mc:AlternateContent xmlns:mc="http://schemas.openxmlformats.org/markup-compatibility/2006" xmlns:p14="http://schemas.microsoft.com/office/powerpoint/2010/main">
    <mc:Choice Requires="p14">
      <p:transition spd="slow" p14:dur="2000" advTm="70812"/>
    </mc:Choice>
    <mc:Fallback xmlns="">
      <p:transition spd="slow" advTm="7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77" y="319368"/>
            <a:ext cx="9404723" cy="1400530"/>
          </a:xfrm>
        </p:spPr>
        <p:txBody>
          <a:bodyPr/>
          <a:lstStyle/>
          <a:p>
            <a:r>
              <a:rPr lang="en-US" dirty="0"/>
              <a:t>How can you</a:t>
            </a:r>
            <a:br>
              <a:rPr lang="en-US" dirty="0"/>
            </a:br>
            <a:r>
              <a:rPr lang="en-US" dirty="0"/>
              <a:t>contribute to the</a:t>
            </a:r>
            <a:br>
              <a:rPr lang="en-US" dirty="0"/>
            </a:br>
            <a:r>
              <a:rPr lang="en-US" dirty="0"/>
              <a:t> program?</a:t>
            </a:r>
          </a:p>
        </p:txBody>
      </p:sp>
      <p:sp>
        <p:nvSpPr>
          <p:cNvPr id="3" name="Content Placeholder 2"/>
          <p:cNvSpPr>
            <a:spLocks noGrp="1"/>
          </p:cNvSpPr>
          <p:nvPr>
            <p:ph idx="1"/>
          </p:nvPr>
        </p:nvSpPr>
        <p:spPr>
          <a:xfrm>
            <a:off x="360363" y="1853248"/>
            <a:ext cx="7945438" cy="4195481"/>
          </a:xfrm>
        </p:spPr>
        <p:txBody>
          <a:bodyPr>
            <a:noAutofit/>
          </a:bodyPr>
          <a:lstStyle/>
          <a:p>
            <a:pPr marL="0" indent="0">
              <a:buNone/>
            </a:pPr>
            <a:endParaRPr lang="en-US" sz="2800" dirty="0"/>
          </a:p>
          <a:p>
            <a:pPr marL="0" indent="0">
              <a:buNone/>
            </a:pPr>
            <a:r>
              <a:rPr lang="en-US" sz="2800" dirty="0"/>
              <a:t>What skills, experiences or points of view do you have that will make you a good return on the program’s investment of time, energy and funds?</a:t>
            </a:r>
          </a:p>
          <a:p>
            <a:pPr marL="0" indent="0">
              <a:buNone/>
            </a:pPr>
            <a:endParaRPr lang="en-US" sz="2800" dirty="0"/>
          </a:p>
          <a:p>
            <a:pPr marL="0" indent="0">
              <a:buNone/>
            </a:pPr>
            <a:r>
              <a:rPr lang="en-US" sz="2800" dirty="0"/>
              <a:t>What specific </a:t>
            </a:r>
            <a:r>
              <a:rPr lang="en-US" sz="2800" u="sng" dirty="0"/>
              <a:t>evidence</a:t>
            </a:r>
            <a:r>
              <a:rPr lang="en-US" sz="2800" dirty="0"/>
              <a:t> do you have that you have a history of reliably contributing to a team effort? That you are “low maintenance”?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200" y="0"/>
            <a:ext cx="3987800" cy="299085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8770913"/>
      </p:ext>
    </p:extLst>
  </p:cSld>
  <p:clrMapOvr>
    <a:masterClrMapping/>
  </p:clrMapOvr>
  <mc:AlternateContent xmlns:mc="http://schemas.openxmlformats.org/markup-compatibility/2006" xmlns:p14="http://schemas.microsoft.com/office/powerpoint/2010/main">
    <mc:Choice Requires="p14">
      <p:transition spd="slow" p14:dur="2000" advTm="120936"/>
    </mc:Choice>
    <mc:Fallback xmlns="">
      <p:transition spd="slow" advTm="120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should be…</a:t>
            </a:r>
          </a:p>
        </p:txBody>
      </p:sp>
      <p:sp>
        <p:nvSpPr>
          <p:cNvPr id="3" name="Content Placeholder 2"/>
          <p:cNvSpPr>
            <a:spLocks noGrp="1"/>
          </p:cNvSpPr>
          <p:nvPr>
            <p:ph idx="1"/>
          </p:nvPr>
        </p:nvSpPr>
        <p:spPr/>
        <p:txBody>
          <a:bodyPr>
            <a:noAutofit/>
          </a:bodyPr>
          <a:lstStyle/>
          <a:p>
            <a:pPr marL="0" indent="0">
              <a:buNone/>
            </a:pPr>
            <a:r>
              <a:rPr lang="en-US" sz="2400" dirty="0"/>
              <a:t>Enthusiastic!</a:t>
            </a:r>
          </a:p>
          <a:p>
            <a:pPr marL="0" indent="0">
              <a:buNone/>
            </a:pPr>
            <a:r>
              <a:rPr lang="en-US" sz="2400" dirty="0"/>
              <a:t>Positive!</a:t>
            </a:r>
          </a:p>
          <a:p>
            <a:pPr marL="0" indent="0">
              <a:buNone/>
            </a:pPr>
            <a:r>
              <a:rPr lang="en-US" sz="2400" dirty="0"/>
              <a:t>True</a:t>
            </a:r>
          </a:p>
          <a:p>
            <a:pPr marL="0" indent="0">
              <a:buNone/>
            </a:pPr>
            <a:r>
              <a:rPr lang="en-US" sz="2400" dirty="0"/>
              <a:t>Your own work (not mom or dad or their professional buddy)</a:t>
            </a:r>
          </a:p>
          <a:p>
            <a:pPr marL="0" indent="0">
              <a:buNone/>
            </a:pPr>
            <a:r>
              <a:rPr lang="en-US" sz="2400" dirty="0"/>
              <a:t>Grammatically correct</a:t>
            </a:r>
          </a:p>
          <a:p>
            <a:pPr marL="0" indent="0">
              <a:buNone/>
            </a:pPr>
            <a:r>
              <a:rPr lang="en-US" sz="2400" dirty="0"/>
              <a:t>Realistic</a:t>
            </a:r>
          </a:p>
          <a:p>
            <a:pPr marL="0" indent="0">
              <a:buNone/>
            </a:pPr>
            <a:r>
              <a:rPr lang="en-US" sz="2400" dirty="0"/>
              <a:t>Submitted on time</a:t>
            </a:r>
          </a:p>
          <a:p>
            <a:pPr marL="0" indent="0">
              <a:buNone/>
            </a:pPr>
            <a:r>
              <a:rPr lang="en-US" sz="2400" dirty="0"/>
              <a:t>Provide </a:t>
            </a:r>
            <a:r>
              <a:rPr lang="en-US" sz="2400" b="1" u="sng" dirty="0"/>
              <a:t>evidence</a:t>
            </a:r>
            <a:r>
              <a:rPr lang="en-US" sz="2400" dirty="0"/>
              <a:t> that you are a good match!</a:t>
            </a:r>
          </a:p>
        </p:txBody>
      </p:sp>
      <p:pic>
        <p:nvPicPr>
          <p:cNvPr id="4" name="Picture 3" descr="Art Openings This Weekend: Philly, SF, NY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0" y="0"/>
            <a:ext cx="4762500" cy="32385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8346041"/>
      </p:ext>
    </p:extLst>
  </p:cSld>
  <p:clrMapOvr>
    <a:masterClrMapping/>
  </p:clrMapOvr>
  <mc:AlternateContent xmlns:mc="http://schemas.openxmlformats.org/markup-compatibility/2006" xmlns:p14="http://schemas.microsoft.com/office/powerpoint/2010/main">
    <mc:Choice Requires="p14">
      <p:transition spd="slow" p14:dur="2000" advTm="111647"/>
    </mc:Choice>
    <mc:Fallback xmlns="">
      <p:transition spd="slow" advTm="1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61" y="1710018"/>
            <a:ext cx="9404723" cy="1400530"/>
          </a:xfrm>
        </p:spPr>
        <p:txBody>
          <a:bodyPr/>
          <a:lstStyle/>
          <a:p>
            <a:r>
              <a:rPr lang="en-US" dirty="0"/>
              <a:t>Confirm that your </a:t>
            </a:r>
            <a:br>
              <a:rPr lang="en-US" dirty="0"/>
            </a:br>
            <a:r>
              <a:rPr lang="en-US" dirty="0"/>
              <a:t>submission </a:t>
            </a:r>
            <a:br>
              <a:rPr lang="en-US" dirty="0"/>
            </a:br>
            <a:r>
              <a:rPr lang="en-US" dirty="0"/>
              <a:t>has been received</a:t>
            </a:r>
            <a:br>
              <a:rPr lang="en-US" dirty="0"/>
            </a:br>
            <a:br>
              <a:rPr lang="en-US" dirty="0"/>
            </a:br>
            <a:r>
              <a:rPr lang="en-US" dirty="0"/>
              <a:t>Practice for a phone, FaceTime or in-person interview!</a:t>
            </a:r>
          </a:p>
        </p:txBody>
      </p:sp>
      <p:pic>
        <p:nvPicPr>
          <p:cNvPr id="4" name="Picture 3"/>
          <p:cNvPicPr>
            <a:picLocks noChangeAspect="1"/>
          </p:cNvPicPr>
          <p:nvPr/>
        </p:nvPicPr>
        <p:blipFill>
          <a:blip r:embed="rId4"/>
          <a:stretch>
            <a:fillRect/>
          </a:stretch>
        </p:blipFill>
        <p:spPr>
          <a:xfrm>
            <a:off x="6535317" y="0"/>
            <a:ext cx="5656683" cy="1428750"/>
          </a:xfrm>
          <a:prstGeom prst="rect">
            <a:avLst/>
          </a:prstGeom>
        </p:spPr>
      </p:pic>
      <p:pic>
        <p:nvPicPr>
          <p:cNvPr id="3" name="Picture 2" descr="foot tal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5724" y="2043748"/>
            <a:ext cx="3048000" cy="2133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8062970"/>
      </p:ext>
    </p:extLst>
  </p:cSld>
  <p:clrMapOvr>
    <a:masterClrMapping/>
  </p:clrMapOvr>
  <mc:AlternateContent xmlns:mc="http://schemas.openxmlformats.org/markup-compatibility/2006" xmlns:p14="http://schemas.microsoft.com/office/powerpoint/2010/main">
    <mc:Choice Requires="p14">
      <p:transition spd="slow" p14:dur="2000" advTm="44115"/>
    </mc:Choice>
    <mc:Fallback xmlns="">
      <p:transition spd="slow" advTm="44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hardest part </a:t>
            </a:r>
            <a:br>
              <a:rPr lang="en-US" dirty="0"/>
            </a:br>
            <a:r>
              <a:rPr lang="en-US" dirty="0"/>
              <a:t>of the </a:t>
            </a:r>
            <a:br>
              <a:rPr lang="en-US" dirty="0"/>
            </a:br>
            <a:r>
              <a:rPr lang="en-US" dirty="0"/>
              <a:t>application process…..</a:t>
            </a:r>
          </a:p>
        </p:txBody>
      </p:sp>
      <p:pic>
        <p:nvPicPr>
          <p:cNvPr id="5" name="Content Placeholder 4" descr="SLP Humor Part 2 | SLP_Echo"/>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688388" y="0"/>
            <a:ext cx="3340100" cy="37846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2821505"/>
      </p:ext>
    </p:extLst>
  </p:cSld>
  <p:clrMapOvr>
    <a:masterClrMapping/>
  </p:clrMapOvr>
  <mc:AlternateContent xmlns:mc="http://schemas.openxmlformats.org/markup-compatibility/2006" xmlns:p14="http://schemas.microsoft.com/office/powerpoint/2010/main">
    <mc:Choice Requires="p14">
      <p:transition spd="slow" p14:dur="2000" advTm="14353"/>
    </mc:Choice>
    <mc:Fallback xmlns="">
      <p:transition spd="slow" advTm="1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0912" y="1233768"/>
            <a:ext cx="8946541" cy="4195481"/>
          </a:xfrm>
        </p:spPr>
        <p:txBody>
          <a:bodyPr>
            <a:normAutofit fontScale="92500" lnSpcReduction="20000"/>
          </a:bodyPr>
          <a:lstStyle/>
          <a:p>
            <a:pPr marL="0" indent="0">
              <a:buNone/>
            </a:pPr>
            <a:r>
              <a:rPr lang="en-US" sz="2800" i="1" dirty="0"/>
              <a:t>If you are not matched:</a:t>
            </a:r>
          </a:p>
          <a:p>
            <a:pPr marL="0" indent="0">
              <a:buNone/>
            </a:pPr>
            <a:endParaRPr lang="en-US" sz="2800" dirty="0"/>
          </a:p>
          <a:p>
            <a:pPr marL="0" indent="0">
              <a:buNone/>
            </a:pPr>
            <a:r>
              <a:rPr lang="en-US" sz="3000" dirty="0"/>
              <a:t>Look for opportunities to grow your own STEM experience</a:t>
            </a:r>
          </a:p>
          <a:p>
            <a:pPr marL="0" indent="0">
              <a:buNone/>
            </a:pPr>
            <a:r>
              <a:rPr lang="en-US" sz="2800" dirty="0"/>
              <a:t>-STEM related service, </a:t>
            </a:r>
          </a:p>
          <a:p>
            <a:pPr marL="0" indent="0">
              <a:buNone/>
            </a:pPr>
            <a:r>
              <a:rPr lang="en-US" sz="2800" dirty="0"/>
              <a:t>-individual research, </a:t>
            </a:r>
          </a:p>
          <a:p>
            <a:pPr marL="0" indent="0">
              <a:buNone/>
            </a:pPr>
            <a:r>
              <a:rPr lang="en-US" sz="2800" dirty="0"/>
              <a:t>-course work,</a:t>
            </a:r>
          </a:p>
          <a:p>
            <a:pPr marL="0" indent="0">
              <a:buNone/>
            </a:pPr>
            <a:r>
              <a:rPr lang="en-US" sz="2800" dirty="0"/>
              <a:t>-read</a:t>
            </a:r>
          </a:p>
          <a:p>
            <a:pPr marL="0" indent="0">
              <a:buNone/>
            </a:pPr>
            <a:r>
              <a:rPr lang="en-US" sz="2800" dirty="0"/>
              <a:t>-travel</a:t>
            </a:r>
          </a:p>
        </p:txBody>
      </p:sp>
      <p:pic>
        <p:nvPicPr>
          <p:cNvPr id="5" name="Picture 4" descr="Resilience - GP Synerg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0"/>
            <a:ext cx="3048000" cy="22669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8095636"/>
      </p:ext>
    </p:extLst>
  </p:cSld>
  <p:clrMapOvr>
    <a:masterClrMapping/>
  </p:clrMapOvr>
  <mc:AlternateContent xmlns:mc="http://schemas.openxmlformats.org/markup-compatibility/2006" xmlns:p14="http://schemas.microsoft.com/office/powerpoint/2010/main">
    <mc:Choice Requires="p14">
      <p:transition spd="slow" p14:dur="2000" advTm="49603"/>
    </mc:Choice>
    <mc:Fallback xmlns="">
      <p:transition spd="slow" advTm="4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2762" y="909918"/>
            <a:ext cx="7106775" cy="4195481"/>
          </a:xfrm>
        </p:spPr>
        <p:txBody>
          <a:bodyPr/>
          <a:lstStyle/>
          <a:p>
            <a:pPr marL="0" indent="0">
              <a:buNone/>
            </a:pPr>
            <a:r>
              <a:rPr lang="en-US" sz="2800" dirty="0"/>
              <a:t>If you are selected, look a the link below:</a:t>
            </a:r>
          </a:p>
          <a:p>
            <a:pPr marL="0" indent="0">
              <a:buNone/>
            </a:pPr>
            <a:r>
              <a:rPr lang="en-US" sz="2800" dirty="0">
                <a:hlinkClick r:id="rId4"/>
              </a:rPr>
              <a:t>https://www.sciencemag.org/careers/2008/12/making-your-summer-research-internship-good-one</a:t>
            </a:r>
            <a:endParaRPr lang="en-US" sz="2800" dirty="0"/>
          </a:p>
          <a:p>
            <a:pPr marL="0" indent="0">
              <a:buNone/>
            </a:pPr>
            <a:endParaRPr lang="en-US" sz="2800" dirty="0"/>
          </a:p>
          <a:p>
            <a:pPr marL="0" indent="0">
              <a:buNone/>
            </a:pPr>
            <a:r>
              <a:rPr lang="en-US" sz="2800" b="1" dirty="0"/>
              <a:t>Prepare for a busy and successful summer!</a:t>
            </a:r>
          </a:p>
          <a:p>
            <a:pPr marL="0" indent="0">
              <a:buNone/>
            </a:pPr>
            <a:endParaRPr lang="en-US" dirty="0"/>
          </a:p>
        </p:txBody>
      </p:sp>
      <p:pic>
        <p:nvPicPr>
          <p:cNvPr id="6" name="Picture 5" descr="Celebration Free PNG Image | PNG Al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537" y="0"/>
            <a:ext cx="4517732" cy="3295650"/>
          </a:xfrm>
          <a:prstGeom prst="rect">
            <a:avLst/>
          </a:prstGeom>
          <a:solidFill>
            <a:schemeClr val="bg2">
              <a:lumMod val="75000"/>
            </a:schemeClr>
          </a:solid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1947842"/>
      </p:ext>
    </p:extLst>
  </p:cSld>
  <p:clrMapOvr>
    <a:masterClrMapping/>
  </p:clrMapOvr>
  <mc:AlternateContent xmlns:mc="http://schemas.openxmlformats.org/markup-compatibility/2006" xmlns:p14="http://schemas.microsoft.com/office/powerpoint/2010/main">
    <mc:Choice Requires="p14">
      <p:transition spd="slow" p14:dur="2000" advTm="32885"/>
    </mc:Choice>
    <mc:Fallback xmlns="">
      <p:transition spd="slow" advTm="32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a:t>
            </a:r>
            <a:br>
              <a:rPr lang="en-US" dirty="0"/>
            </a:br>
            <a:r>
              <a:rPr lang="en-US" dirty="0"/>
              <a:t>summer STEM research</a:t>
            </a:r>
          </a:p>
        </p:txBody>
      </p:sp>
      <p:sp>
        <p:nvSpPr>
          <p:cNvPr id="3" name="Content Placeholder 2"/>
          <p:cNvSpPr>
            <a:spLocks noGrp="1"/>
          </p:cNvSpPr>
          <p:nvPr>
            <p:ph idx="1"/>
          </p:nvPr>
        </p:nvSpPr>
        <p:spPr>
          <a:xfrm>
            <a:off x="646111" y="2569779"/>
            <a:ext cx="10600027" cy="2716030"/>
          </a:xfrm>
        </p:spPr>
        <p:txBody>
          <a:bodyPr>
            <a:noAutofit/>
          </a:bodyPr>
          <a:lstStyle/>
          <a:p>
            <a:pPr marL="0" indent="0">
              <a:buNone/>
            </a:pPr>
            <a:r>
              <a:rPr lang="en-US" sz="2400" dirty="0"/>
              <a:t>Participating in a summer lab research program increases:</a:t>
            </a:r>
          </a:p>
          <a:p>
            <a:pPr marL="0" indent="0">
              <a:buNone/>
            </a:pPr>
            <a:r>
              <a:rPr lang="en-US" sz="2400" dirty="0"/>
              <a:t> -your likelihood of acceptance into STEM MD or PhD program (2-4X)</a:t>
            </a:r>
          </a:p>
          <a:p>
            <a:pPr marL="0" indent="0">
              <a:buNone/>
            </a:pPr>
            <a:r>
              <a:rPr lang="en-US" sz="2400" dirty="0"/>
              <a:t> -your STEM persistence and retention in undergraduate programs</a:t>
            </a:r>
          </a:p>
          <a:p>
            <a:pPr marL="0" indent="0">
              <a:buNone/>
            </a:pPr>
            <a:r>
              <a:rPr lang="en-US" sz="2400" dirty="0"/>
              <a:t> -your sense of belonging in STEM student self identity as a scientist, engineer, or mathematician</a:t>
            </a:r>
          </a:p>
          <a:p>
            <a:pPr marL="0" indent="0">
              <a:buNone/>
            </a:pPr>
            <a:r>
              <a:rPr lang="en-US" sz="2400" dirty="0"/>
              <a:t>-your interpersonal and professional skills</a:t>
            </a:r>
          </a:p>
          <a:p>
            <a:pPr marL="0" indent="0">
              <a:buNone/>
            </a:pPr>
            <a:r>
              <a:rPr lang="en-US" sz="2400" dirty="0"/>
              <a:t>-broadens your vision of STEM and professional options</a:t>
            </a:r>
          </a:p>
          <a:p>
            <a:pPr marL="0" indent="0">
              <a:buNone/>
            </a:pPr>
            <a:r>
              <a:rPr lang="en-US" sz="2400" b="1" dirty="0"/>
              <a:t>You can use your knowledge to contribute solutions to problems</a:t>
            </a:r>
            <a:r>
              <a:rPr lang="en-US" sz="2400" b="1" u="sng" dirty="0"/>
              <a:t> now!</a:t>
            </a:r>
          </a:p>
        </p:txBody>
      </p:sp>
      <p:pic>
        <p:nvPicPr>
          <p:cNvPr id="1026" name="Picture 2" descr="https://eastus1-mediap.svc.ms/transform/thumbnail?provider=spo&amp;inputFormat=jpg&amp;cs=fFNQTw&amp;docid=https%3A%2F%2Fgmuedu-my.sharepoint.com%3A443%2F_api%2Fv2.0%2Fdrives%2Fb!HyiqcWpl5EeDIADpJQeM2NQhgde3qY1PssGZmpggBxascZmdToBCRaUURC8C3THt%2Fitems%2F01TCDLM72J3SINY3CSPZHIZ2UMD64NYJKJ%3Fversion%3DPublished&amp;access_token=eyJ0eXAiOiJKV1QiLCJhbGciOiJub25lIn0.eyJhdWQiOiIwMDAwMDAwMy0wMDAwLTBmZjEtY2UwMC0wMDAwMDAwMDAwMDAvZ211ZWR1LW15LnNoYXJlcG9pbnQuY29tQDllODU3MjU1LWRmNTctNGM0Ny1hMGMwLTA1NDY0NjAzODBjYiIsImlzcyI6IjAwMDAwMDAzLTAwMDAtMGZmMS1jZTAwLTAwMDAwMDAwMDAwMCIsIm5iZiI6IjE1ODAyMzY5NTgiLCJleHAiOiIxNTgwMjU4NTU4IiwiZW5kcG9pbnR1cmwiOiJzZDRybzRWcFJ6ZWpKS3Q3RnJHQlNXU1h6dElKbEs1dm5MUHorR3JabnI4PSIsImVuZHBvaW50dXJsTGVuZ3RoIjoiMTE2IiwiaXNsb29wYmFjayI6IlRydWUiLCJjaWQiOiJNelJtWVRKbU9XWXRNREF5TUMxaE1EQXdMVGxrTVdNdFpEQTVNR1poWVRabE1qVTQiLCJ2ZXIiOiJoYXNoZWRwcm9vZnRva2VuIiwic2l0ZWlkIjoiTnpGaFlUSTRNV1l0TmpVMllTMDBOMlUwTFRnek1qQXRNREJsT1RJMU1EYzRZMlE0IiwibmFtZWlkIjoiMCMuZnxtZW1iZXJzaGlwfHVybiUzYXNwbyUzYWFub24jNzBlNTc0MDNjOTk1MzdhNjZmNjQ4OTgwYTEyOGEwYjY1NGI5MWMxOTI3MzZmN2JjZjY4N2ZlMDJiYzIwYzlmMiIsIm5paSI6Im1pY3Jvc29mdC5zaGFyZXBvaW50IiwiaXN1c2VyIjoidHJ1ZSIsImNhY2hla2V5IjoiMGguZnxtZW1iZXJzaGlwfHVybiUzYXNwbyUzYWFub24jNzBlNTc0MDNjOTk1MzdhNjZmNjQ4OTgwYTEyOGEwYjY1NGI5MWMxOTI3MzZmN2JjZjY4N2ZlMDJiYzIwYzlmMiIsInNoYXJpbmdpZCI6Iklqd3VzM2xoRGthRzMrVk0rM00ya0EiLCJ0dCI6IjAiLCJ1c2VQZXJzaXN0ZW50Q29va2llIjoiMiJ9.SFlCc3JzWnZyT0IyNHA5UGszYkFtTEZKcWxZTmhveVlTL1lRcnpRMWxZUT0&amp;encodeFailures=1&amp;srcWidth=&amp;srcHeight=&amp;width=810&amp;height=782&amp;action=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852" y="0"/>
            <a:ext cx="3854667" cy="256977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09556135"/>
      </p:ext>
    </p:extLst>
  </p:cSld>
  <p:clrMapOvr>
    <a:masterClrMapping/>
  </p:clrMapOvr>
  <mc:AlternateContent xmlns:mc="http://schemas.openxmlformats.org/markup-compatibility/2006" xmlns:p14="http://schemas.microsoft.com/office/powerpoint/2010/main">
    <mc:Choice Requires="p14">
      <p:transition spd="slow" p14:dur="2000" advTm="113046"/>
    </mc:Choice>
    <mc:Fallback xmlns="">
      <p:transition spd="slow" advTm="113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apply-</a:t>
            </a:r>
          </a:p>
        </p:txBody>
      </p:sp>
      <p:sp>
        <p:nvSpPr>
          <p:cNvPr id="3" name="Content Placeholder 2"/>
          <p:cNvSpPr>
            <a:spLocks noGrp="1"/>
          </p:cNvSpPr>
          <p:nvPr>
            <p:ph idx="1"/>
          </p:nvPr>
        </p:nvSpPr>
        <p:spPr>
          <a:xfrm>
            <a:off x="646112" y="1428750"/>
            <a:ext cx="4878388" cy="4819649"/>
          </a:xfrm>
        </p:spPr>
        <p:txBody>
          <a:bodyPr>
            <a:normAutofit fontScale="92500" lnSpcReduction="20000"/>
          </a:bodyPr>
          <a:lstStyle/>
          <a:p>
            <a:pPr marL="0" indent="0">
              <a:buNone/>
            </a:pPr>
            <a:r>
              <a:rPr lang="en-US" sz="3000" dirty="0"/>
              <a:t>There are many </a:t>
            </a:r>
            <a:r>
              <a:rPr lang="en-US" sz="3000" u="sng" dirty="0"/>
              <a:t>types </a:t>
            </a:r>
            <a:r>
              <a:rPr lang="en-US" sz="3000" dirty="0"/>
              <a:t>of summer STEM/research programs!</a:t>
            </a:r>
          </a:p>
          <a:p>
            <a:pPr marL="0" indent="0">
              <a:buNone/>
            </a:pPr>
            <a:endParaRPr lang="en-US" sz="3000" dirty="0"/>
          </a:p>
          <a:p>
            <a:pPr marL="0" indent="0">
              <a:buNone/>
            </a:pPr>
            <a:r>
              <a:rPr lang="en-US" sz="2800" dirty="0"/>
              <a:t>Student salaries (stipend)</a:t>
            </a:r>
          </a:p>
          <a:p>
            <a:pPr marL="0" indent="0">
              <a:buNone/>
            </a:pPr>
            <a:r>
              <a:rPr lang="en-US" sz="2800" dirty="0"/>
              <a:t>OR</a:t>
            </a:r>
          </a:p>
          <a:p>
            <a:pPr marL="0" indent="0">
              <a:buNone/>
            </a:pPr>
            <a:r>
              <a:rPr lang="en-US" sz="2800" dirty="0"/>
              <a:t>Is payment required? </a:t>
            </a:r>
          </a:p>
          <a:p>
            <a:pPr marL="0" indent="0">
              <a:buNone/>
            </a:pPr>
            <a:endParaRPr lang="en-US" sz="2800" dirty="0"/>
          </a:p>
          <a:p>
            <a:pPr marL="0" indent="0">
              <a:buNone/>
            </a:pPr>
            <a:r>
              <a:rPr lang="en-US" sz="2800" dirty="0"/>
              <a:t>Length? </a:t>
            </a:r>
          </a:p>
          <a:p>
            <a:pPr marL="0" indent="0">
              <a:buNone/>
            </a:pPr>
            <a:endParaRPr lang="en-US" sz="2800" dirty="0"/>
          </a:p>
          <a:p>
            <a:pPr marL="0" indent="0">
              <a:buNone/>
            </a:pPr>
            <a:r>
              <a:rPr lang="en-US" sz="2800" dirty="0"/>
              <a:t>Activities?</a:t>
            </a:r>
          </a:p>
        </p:txBody>
      </p:sp>
      <p:pic>
        <p:nvPicPr>
          <p:cNvPr id="4" name="Picture 3"/>
          <p:cNvPicPr>
            <a:picLocks noChangeAspect="1"/>
          </p:cNvPicPr>
          <p:nvPr/>
        </p:nvPicPr>
        <p:blipFill>
          <a:blip r:embed="rId6"/>
          <a:stretch>
            <a:fillRect/>
          </a:stretch>
        </p:blipFill>
        <p:spPr>
          <a:xfrm>
            <a:off x="8207017" y="10411"/>
            <a:ext cx="3685674" cy="3685674"/>
          </a:xfrm>
          <a:prstGeom prst="rect">
            <a:avLst/>
          </a:prstGeom>
        </p:spPr>
      </p:pic>
      <p:pic>
        <p:nvPicPr>
          <p:cNvPr id="5" name="Picture 4" descr="Idea To Cure World Hunger! | CreateDebat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1560" y="3696085"/>
            <a:ext cx="3175790" cy="2895985"/>
          </a:xfrm>
          <a:prstGeom prst="rect">
            <a:avLst/>
          </a:prstGeom>
        </p:spPr>
      </p:pic>
      <p:sp>
        <p:nvSpPr>
          <p:cNvPr id="6" name="&quot;No&quot; Symbol 5"/>
          <p:cNvSpPr/>
          <p:nvPr/>
        </p:nvSpPr>
        <p:spPr>
          <a:xfrm>
            <a:off x="4686300" y="3696085"/>
            <a:ext cx="3321050" cy="316191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76652633"/>
      </p:ext>
    </p:extLst>
  </p:cSld>
  <p:clrMapOvr>
    <a:masterClrMapping/>
  </p:clrMapOvr>
  <mc:AlternateContent xmlns:mc="http://schemas.openxmlformats.org/markup-compatibility/2006" xmlns:p14="http://schemas.microsoft.com/office/powerpoint/2010/main">
    <mc:Choice Requires="p14">
      <p:transition spd="slow" p14:dur="2000" advTm="116968"/>
    </mc:Choice>
    <mc:Fallback xmlns="">
      <p:transition spd="slow" advTm="11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5329922"/>
            <a:ext cx="9404723" cy="1400530"/>
          </a:xfrm>
        </p:spPr>
        <p:txBody>
          <a:bodyPr/>
          <a:lstStyle/>
          <a:p>
            <a:r>
              <a:rPr lang="en-US" dirty="0"/>
              <a:t>What are you expecting?</a:t>
            </a:r>
          </a:p>
        </p:txBody>
      </p:sp>
      <p:sp>
        <p:nvSpPr>
          <p:cNvPr id="3" name="Content Placeholder 2"/>
          <p:cNvSpPr>
            <a:spLocks noGrp="1"/>
          </p:cNvSpPr>
          <p:nvPr>
            <p:ph idx="1"/>
          </p:nvPr>
        </p:nvSpPr>
        <p:spPr>
          <a:xfrm>
            <a:off x="914871" y="3232182"/>
            <a:ext cx="8946541" cy="4195481"/>
          </a:xfrm>
        </p:spPr>
        <p:txBody>
          <a:bodyPr/>
          <a:lstStyle/>
          <a:p>
            <a:pPr marL="0" indent="0">
              <a:buNone/>
            </a:pPr>
            <a:r>
              <a:rPr lang="en-US" sz="2400" dirty="0"/>
              <a:t>Read the program descriptions thoroughly!</a:t>
            </a:r>
          </a:p>
          <a:p>
            <a:pPr marL="0" indent="0">
              <a:buNone/>
            </a:pPr>
            <a:r>
              <a:rPr lang="en-US" sz="2400" dirty="0"/>
              <a:t>Look at links embedded in the program. </a:t>
            </a:r>
          </a:p>
          <a:p>
            <a:pPr marL="0" indent="0">
              <a:buNone/>
            </a:pPr>
            <a:r>
              <a:rPr lang="en-US" sz="2400" dirty="0"/>
              <a:t>Do your expectations match what the program offers?</a:t>
            </a:r>
          </a:p>
          <a:p>
            <a:pPr marL="0" indent="0">
              <a:buNone/>
            </a:pPr>
            <a:r>
              <a:rPr lang="en-US" sz="2400" dirty="0"/>
              <a:t>Visit with </a:t>
            </a:r>
            <a:r>
              <a:rPr lang="en-US" sz="2400" u="sng" dirty="0"/>
              <a:t>several</a:t>
            </a:r>
            <a:r>
              <a:rPr lang="en-US" sz="2400" dirty="0"/>
              <a:t> past program participants. </a:t>
            </a:r>
          </a:p>
          <a:p>
            <a:pPr marL="0" indent="0">
              <a:buNone/>
            </a:pPr>
            <a:endParaRPr lang="en-US" dirty="0"/>
          </a:p>
        </p:txBody>
      </p:sp>
      <p:pic>
        <p:nvPicPr>
          <p:cNvPr id="4" name="Picture 3"/>
          <p:cNvPicPr>
            <a:picLocks noChangeAspect="1"/>
          </p:cNvPicPr>
          <p:nvPr/>
        </p:nvPicPr>
        <p:blipFill>
          <a:blip r:embed="rId5"/>
          <a:stretch>
            <a:fillRect/>
          </a:stretch>
        </p:blipFill>
        <p:spPr>
          <a:xfrm>
            <a:off x="356238" y="431700"/>
            <a:ext cx="9644708" cy="1524132"/>
          </a:xfrm>
          <a:prstGeom prst="rect">
            <a:avLst/>
          </a:prstGeom>
        </p:spPr>
      </p:pic>
      <p:pic>
        <p:nvPicPr>
          <p:cNvPr id="5" name="Picture 4"/>
          <p:cNvPicPr>
            <a:picLocks noChangeAspect="1"/>
          </p:cNvPicPr>
          <p:nvPr/>
        </p:nvPicPr>
        <p:blipFill>
          <a:blip r:embed="rId6"/>
          <a:stretch>
            <a:fillRect/>
          </a:stretch>
        </p:blipFill>
        <p:spPr>
          <a:xfrm>
            <a:off x="6825920" y="0"/>
            <a:ext cx="4454437" cy="296778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7872530"/>
      </p:ext>
    </p:extLst>
  </p:cSld>
  <p:clrMapOvr>
    <a:masterClrMapping/>
  </p:clrMapOvr>
  <mc:AlternateContent xmlns:mc="http://schemas.openxmlformats.org/markup-compatibility/2006" xmlns:p14="http://schemas.microsoft.com/office/powerpoint/2010/main">
    <mc:Choice Requires="p14">
      <p:transition spd="slow" p14:dur="2000" advTm="60780"/>
    </mc:Choice>
    <mc:Fallback xmlns="">
      <p:transition spd="slow" advTm="6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you apply-</a:t>
            </a:r>
          </a:p>
        </p:txBody>
      </p:sp>
      <p:sp>
        <p:nvSpPr>
          <p:cNvPr id="3" name="Content Placeholder 2"/>
          <p:cNvSpPr>
            <a:spLocks noGrp="1"/>
          </p:cNvSpPr>
          <p:nvPr>
            <p:ph idx="1"/>
          </p:nvPr>
        </p:nvSpPr>
        <p:spPr>
          <a:xfrm>
            <a:off x="646111" y="1524001"/>
            <a:ext cx="8115300" cy="4895850"/>
          </a:xfrm>
        </p:spPr>
        <p:txBody>
          <a:bodyPr>
            <a:normAutofit/>
          </a:bodyPr>
          <a:lstStyle/>
          <a:p>
            <a:pPr marL="0" indent="0">
              <a:buNone/>
            </a:pPr>
            <a:r>
              <a:rPr lang="en-US" sz="2800" dirty="0"/>
              <a:t>Does the program schedule match your </a:t>
            </a:r>
          </a:p>
          <a:p>
            <a:pPr marL="0" indent="0">
              <a:buNone/>
            </a:pPr>
            <a:r>
              <a:rPr lang="en-US" sz="2800" b="1" dirty="0"/>
              <a:t>availability?</a:t>
            </a:r>
          </a:p>
          <a:p>
            <a:pPr marL="0" indent="0">
              <a:buNone/>
            </a:pPr>
            <a:endParaRPr lang="en-US" sz="2800" b="1" dirty="0"/>
          </a:p>
          <a:p>
            <a:pPr marL="0" indent="0">
              <a:buNone/>
            </a:pPr>
            <a:r>
              <a:rPr lang="en-US" sz="2800" dirty="0"/>
              <a:t>	Don’t expect to </a:t>
            </a:r>
          </a:p>
          <a:p>
            <a:pPr marL="0" indent="0">
              <a:buNone/>
            </a:pPr>
            <a:r>
              <a:rPr lang="en-US" sz="2800" dirty="0"/>
              <a:t>		-take time away during the program.</a:t>
            </a:r>
          </a:p>
          <a:p>
            <a:pPr marL="0" indent="0">
              <a:buNone/>
            </a:pPr>
            <a:r>
              <a:rPr lang="en-US" sz="2800" dirty="0"/>
              <a:t>		-come late or leave early each day. </a:t>
            </a:r>
          </a:p>
          <a:p>
            <a:pPr marL="0" indent="0">
              <a:buNone/>
            </a:pPr>
            <a:r>
              <a:rPr lang="en-US" sz="2800" dirty="0"/>
              <a:t>	Transportation?</a:t>
            </a:r>
          </a:p>
          <a:p>
            <a:pPr marL="0" indent="0">
              <a:buNone/>
            </a:pPr>
            <a:r>
              <a:rPr lang="en-US" sz="2800" dirty="0"/>
              <a:t>	Housing?	</a:t>
            </a:r>
          </a:p>
          <a:p>
            <a:pPr marL="0" indent="0">
              <a:buNone/>
            </a:pPr>
            <a:endParaRPr lang="en-US" dirty="0"/>
          </a:p>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8707327" y="81598"/>
            <a:ext cx="3808522" cy="285639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9519792"/>
      </p:ext>
    </p:extLst>
  </p:cSld>
  <p:clrMapOvr>
    <a:masterClrMapping/>
  </p:clrMapOvr>
  <mc:AlternateContent xmlns:mc="http://schemas.openxmlformats.org/markup-compatibility/2006" xmlns:p14="http://schemas.microsoft.com/office/powerpoint/2010/main">
    <mc:Choice Requires="p14">
      <p:transition spd="slow" p14:dur="2000" advTm="137097"/>
    </mc:Choice>
    <mc:Fallback xmlns="">
      <p:transition spd="slow" advTm="137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12" y="2156116"/>
            <a:ext cx="8946541" cy="4195481"/>
          </a:xfrm>
        </p:spPr>
        <p:txBody>
          <a:bodyPr>
            <a:normAutofit/>
          </a:bodyPr>
          <a:lstStyle/>
          <a:p>
            <a:pPr marL="0" indent="0">
              <a:buNone/>
            </a:pPr>
            <a:r>
              <a:rPr lang="en-US" sz="2800" dirty="0"/>
              <a:t>Do you match </a:t>
            </a:r>
            <a:r>
              <a:rPr lang="en-US" sz="2800" b="1" dirty="0"/>
              <a:t>admissions requirements?</a:t>
            </a:r>
          </a:p>
          <a:p>
            <a:pPr marL="0" indent="0">
              <a:buNone/>
            </a:pPr>
            <a:endParaRPr lang="en-US" sz="2800" dirty="0"/>
          </a:p>
          <a:p>
            <a:pPr marL="0" indent="0">
              <a:buNone/>
            </a:pPr>
            <a:r>
              <a:rPr lang="en-US" sz="2800" dirty="0"/>
              <a:t>-Required age, education and experience level?</a:t>
            </a:r>
          </a:p>
          <a:p>
            <a:pPr marL="0" indent="0">
              <a:buNone/>
            </a:pPr>
            <a:endParaRPr lang="en-US" sz="2800" dirty="0"/>
          </a:p>
          <a:p>
            <a:pPr marL="0" indent="0">
              <a:buNone/>
            </a:pPr>
            <a:r>
              <a:rPr lang="en-US" sz="2800" dirty="0"/>
              <a:t>-Citizenship requirements? </a:t>
            </a:r>
          </a:p>
          <a:p>
            <a:pPr marL="0" indent="0">
              <a:buNone/>
            </a:pPr>
            <a:endParaRPr lang="en-US" sz="2800" dirty="0"/>
          </a:p>
          <a:p>
            <a:pPr marL="0" indent="0">
              <a:buNone/>
            </a:pPr>
            <a:r>
              <a:rPr lang="en-US" sz="2800" dirty="0"/>
              <a:t>-Certain geographical areas or types of students?</a:t>
            </a:r>
          </a:p>
          <a:p>
            <a:pPr marL="0" indent="0">
              <a:buNone/>
            </a:pPr>
            <a:endParaRPr lang="en-US" dirty="0"/>
          </a:p>
        </p:txBody>
      </p:sp>
      <p:sp>
        <p:nvSpPr>
          <p:cNvPr id="4" name="Title 1"/>
          <p:cNvSpPr>
            <a:spLocks noGrp="1"/>
          </p:cNvSpPr>
          <p:nvPr>
            <p:ph type="title"/>
          </p:nvPr>
        </p:nvSpPr>
        <p:spPr>
          <a:xfrm>
            <a:off x="646111" y="452718"/>
            <a:ext cx="9404723" cy="1400530"/>
          </a:xfrm>
        </p:spPr>
        <p:txBody>
          <a:bodyPr/>
          <a:lstStyle/>
          <a:p>
            <a:r>
              <a:rPr lang="en-US" dirty="0"/>
              <a:t>Before you apply-</a:t>
            </a:r>
          </a:p>
        </p:txBody>
      </p:sp>
      <p:pic>
        <p:nvPicPr>
          <p:cNvPr id="7" name="Picture 6" descr="Membership 101: Why Did They Join? | Spark Consult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104" y="0"/>
            <a:ext cx="3486150" cy="23241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4766667"/>
      </p:ext>
    </p:extLst>
  </p:cSld>
  <p:clrMapOvr>
    <a:masterClrMapping/>
  </p:clrMapOvr>
  <mc:AlternateContent xmlns:mc="http://schemas.openxmlformats.org/markup-compatibility/2006" xmlns:p14="http://schemas.microsoft.com/office/powerpoint/2010/main">
    <mc:Choice Requires="p14">
      <p:transition spd="slow" p14:dur="2000" advTm="78678"/>
    </mc:Choice>
    <mc:Fallback xmlns="">
      <p:transition spd="slow" advTm="78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a:t>Check the </a:t>
            </a:r>
            <a:r>
              <a:rPr lang="en-US" sz="2800" b="1" dirty="0"/>
              <a:t>application deadline</a:t>
            </a:r>
            <a:r>
              <a:rPr lang="en-US" sz="2800" dirty="0"/>
              <a:t>!</a:t>
            </a:r>
          </a:p>
          <a:p>
            <a:pPr marL="0" indent="0">
              <a:buNone/>
            </a:pPr>
            <a:endParaRPr lang="en-US" sz="2800" dirty="0"/>
          </a:p>
          <a:p>
            <a:pPr marL="0" indent="0">
              <a:buNone/>
            </a:pPr>
            <a:r>
              <a:rPr lang="en-US" sz="2800" dirty="0"/>
              <a:t>Submit early to avoid last minute</a:t>
            </a:r>
          </a:p>
          <a:p>
            <a:pPr marL="0" indent="0">
              <a:buNone/>
            </a:pPr>
            <a:r>
              <a:rPr lang="en-US" sz="2800" dirty="0"/>
              <a:t>technical difficulties.</a:t>
            </a:r>
          </a:p>
        </p:txBody>
      </p:sp>
      <p:sp>
        <p:nvSpPr>
          <p:cNvPr id="5" name="Title 1"/>
          <p:cNvSpPr>
            <a:spLocks noGrp="1"/>
          </p:cNvSpPr>
          <p:nvPr>
            <p:ph type="title"/>
          </p:nvPr>
        </p:nvSpPr>
        <p:spPr>
          <a:xfrm>
            <a:off x="646111" y="452718"/>
            <a:ext cx="9404723" cy="1400530"/>
          </a:xfrm>
        </p:spPr>
        <p:txBody>
          <a:bodyPr/>
          <a:lstStyle/>
          <a:p>
            <a:r>
              <a:rPr lang="en-US" dirty="0"/>
              <a:t>Before you apply-</a:t>
            </a:r>
          </a:p>
        </p:txBody>
      </p:sp>
      <p:pic>
        <p:nvPicPr>
          <p:cNvPr id="6" name="Picture 5"/>
          <p:cNvPicPr>
            <a:picLocks noChangeAspect="1"/>
          </p:cNvPicPr>
          <p:nvPr/>
        </p:nvPicPr>
        <p:blipFill>
          <a:blip r:embed="rId4"/>
          <a:stretch>
            <a:fillRect/>
          </a:stretch>
        </p:blipFill>
        <p:spPr>
          <a:xfrm>
            <a:off x="8068099" y="0"/>
            <a:ext cx="3584711" cy="36957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5284486"/>
      </p:ext>
    </p:extLst>
  </p:cSld>
  <p:clrMapOvr>
    <a:masterClrMapping/>
  </p:clrMapOvr>
  <mc:AlternateContent xmlns:mc="http://schemas.openxmlformats.org/markup-compatibility/2006" xmlns:p14="http://schemas.microsoft.com/office/powerpoint/2010/main">
    <mc:Choice Requires="p14">
      <p:transition spd="slow" p14:dur="2000" advTm="42467"/>
    </mc:Choice>
    <mc:Fallback xmlns="">
      <p:transition spd="slow" advTm="4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1" y="1853248"/>
            <a:ext cx="8946541" cy="4195481"/>
          </a:xfrm>
        </p:spPr>
        <p:txBody>
          <a:bodyPr>
            <a:normAutofit/>
          </a:bodyPr>
          <a:lstStyle/>
          <a:p>
            <a:pPr marL="0" indent="0">
              <a:buNone/>
            </a:pPr>
            <a:r>
              <a:rPr lang="en-US" sz="2800" dirty="0"/>
              <a:t>Will the research experience advance</a:t>
            </a:r>
          </a:p>
          <a:p>
            <a:pPr marL="0" indent="0">
              <a:buNone/>
            </a:pPr>
            <a:r>
              <a:rPr lang="en-US" sz="2800" dirty="0"/>
              <a:t>your career goals?</a:t>
            </a:r>
          </a:p>
          <a:p>
            <a:pPr marL="0" indent="0">
              <a:buNone/>
            </a:pPr>
            <a:endParaRPr lang="en-US" sz="2800" dirty="0"/>
          </a:p>
          <a:p>
            <a:pPr marL="0" indent="0">
              <a:buNone/>
            </a:pPr>
            <a:r>
              <a:rPr lang="en-US" sz="2800" dirty="0"/>
              <a:t>Does it provide general skills that provide value?</a:t>
            </a:r>
          </a:p>
          <a:p>
            <a:pPr marL="0" indent="0">
              <a:buNone/>
            </a:pPr>
            <a:endParaRPr lang="en-US" sz="2800" dirty="0"/>
          </a:p>
          <a:p>
            <a:pPr marL="0" indent="0">
              <a:buNone/>
            </a:pPr>
            <a:r>
              <a:rPr lang="en-US" sz="2800" dirty="0"/>
              <a:t>Does it look interesting?</a:t>
            </a:r>
          </a:p>
        </p:txBody>
      </p:sp>
      <p:sp>
        <p:nvSpPr>
          <p:cNvPr id="4" name="Title 1"/>
          <p:cNvSpPr>
            <a:spLocks noGrp="1"/>
          </p:cNvSpPr>
          <p:nvPr>
            <p:ph type="title"/>
          </p:nvPr>
        </p:nvSpPr>
        <p:spPr>
          <a:xfrm>
            <a:off x="646111" y="452718"/>
            <a:ext cx="9404723" cy="1400530"/>
          </a:xfrm>
        </p:spPr>
        <p:txBody>
          <a:bodyPr/>
          <a:lstStyle/>
          <a:p>
            <a:r>
              <a:rPr lang="en-US" dirty="0"/>
              <a:t>Before you apply-</a:t>
            </a:r>
          </a:p>
        </p:txBody>
      </p:sp>
      <p:pic>
        <p:nvPicPr>
          <p:cNvPr id="5" name="Picture 4" descr="How to Understand Which are your Goals | Aviation Coach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016" y="-22842"/>
            <a:ext cx="4246856" cy="3185142"/>
          </a:xfrm>
          <a:prstGeom prst="rect">
            <a:avLst/>
          </a:prstGeom>
        </p:spPr>
      </p:pic>
      <p:pic>
        <p:nvPicPr>
          <p:cNvPr id="6" name="Picture 5" descr="The Presurfer: 25 Of The World's Most Interesting Animal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6522" y="4619980"/>
            <a:ext cx="2197929" cy="1790699"/>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09251491"/>
      </p:ext>
    </p:extLst>
  </p:cSld>
  <p:clrMapOvr>
    <a:masterClrMapping/>
  </p:clrMapOvr>
  <mc:AlternateContent xmlns:mc="http://schemas.openxmlformats.org/markup-compatibility/2006" xmlns:p14="http://schemas.microsoft.com/office/powerpoint/2010/main">
    <mc:Choice Requires="p14">
      <p:transition spd="slow" p14:dur="2000" advTm="101215"/>
    </mc:Choice>
    <mc:Fallback xmlns="">
      <p:transition spd="slow" advTm="10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732" y="1861654"/>
            <a:ext cx="8946541" cy="4547552"/>
          </a:xfrm>
        </p:spPr>
        <p:txBody>
          <a:bodyPr>
            <a:normAutofit lnSpcReduction="10000"/>
          </a:bodyPr>
          <a:lstStyle/>
          <a:p>
            <a:pPr marL="0" indent="0">
              <a:buNone/>
            </a:pPr>
            <a:r>
              <a:rPr lang="en-US" sz="2800" dirty="0"/>
              <a:t>If possible, download the application and </a:t>
            </a:r>
            <a:r>
              <a:rPr lang="en-US" sz="2800" b="1" dirty="0"/>
              <a:t>read directions first.</a:t>
            </a:r>
          </a:p>
          <a:p>
            <a:pPr marL="0" indent="0">
              <a:buNone/>
            </a:pPr>
            <a:endParaRPr lang="en-US" sz="2800" dirty="0"/>
          </a:p>
          <a:p>
            <a:pPr marL="0" indent="0">
              <a:buNone/>
            </a:pPr>
            <a:r>
              <a:rPr lang="en-US" sz="2800" u="sng" dirty="0"/>
              <a:t>Do you need to:</a:t>
            </a:r>
          </a:p>
          <a:p>
            <a:pPr marL="0" indent="0">
              <a:buNone/>
            </a:pPr>
            <a:r>
              <a:rPr lang="en-US" sz="2800" dirty="0"/>
              <a:t>-Contact possible mentors in advance?</a:t>
            </a:r>
          </a:p>
          <a:p>
            <a:pPr marL="0" indent="0">
              <a:buNone/>
            </a:pPr>
            <a:r>
              <a:rPr lang="en-US" sz="2800" dirty="0"/>
              <a:t>-Provide a record of your grades?</a:t>
            </a:r>
          </a:p>
          <a:p>
            <a:pPr marL="0" indent="0">
              <a:buNone/>
            </a:pPr>
            <a:r>
              <a:rPr lang="en-US" sz="2800" dirty="0"/>
              <a:t>-Provide letters of recommendation? </a:t>
            </a:r>
          </a:p>
          <a:p>
            <a:pPr marL="0" indent="0">
              <a:buNone/>
            </a:pPr>
            <a:r>
              <a:rPr lang="en-US" sz="2800" dirty="0"/>
              <a:t>If so, arrange to get those before</a:t>
            </a:r>
          </a:p>
          <a:p>
            <a:pPr marL="0" indent="0">
              <a:buNone/>
            </a:pPr>
            <a:r>
              <a:rPr lang="en-US" sz="2800" dirty="0"/>
              <a:t> the </a:t>
            </a:r>
            <a:r>
              <a:rPr lang="en-US" sz="2800" b="1" dirty="0"/>
              <a:t>deadline!</a:t>
            </a:r>
          </a:p>
          <a:p>
            <a:pPr marL="0" indent="0">
              <a:buNone/>
            </a:pPr>
            <a:endParaRPr lang="en-US" sz="2800" dirty="0"/>
          </a:p>
        </p:txBody>
      </p:sp>
      <p:sp>
        <p:nvSpPr>
          <p:cNvPr id="4" name="Title 1"/>
          <p:cNvSpPr>
            <a:spLocks noGrp="1"/>
          </p:cNvSpPr>
          <p:nvPr>
            <p:ph type="title"/>
          </p:nvPr>
        </p:nvSpPr>
        <p:spPr>
          <a:xfrm>
            <a:off x="646111" y="452718"/>
            <a:ext cx="9404723" cy="1400530"/>
          </a:xfrm>
        </p:spPr>
        <p:txBody>
          <a:bodyPr/>
          <a:lstStyle/>
          <a:p>
            <a:r>
              <a:rPr lang="en-US" dirty="0"/>
              <a:t>Before you apply-</a:t>
            </a:r>
          </a:p>
        </p:txBody>
      </p:sp>
      <p:pic>
        <p:nvPicPr>
          <p:cNvPr id="5" name="Picture 4" descr="Following directions – What will matter in a hundred ye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534" y="0"/>
            <a:ext cx="2540000" cy="3276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23866678"/>
      </p:ext>
    </p:extLst>
  </p:cSld>
  <p:clrMapOvr>
    <a:masterClrMapping/>
  </p:clrMapOvr>
  <mc:AlternateContent xmlns:mc="http://schemas.openxmlformats.org/markup-compatibility/2006" xmlns:p14="http://schemas.microsoft.com/office/powerpoint/2010/main">
    <mc:Choice Requires="p14">
      <p:transition spd="slow" p14:dur="2000" advTm="64356"/>
    </mc:Choice>
    <mc:Fallback xmlns="">
      <p:transition spd="slow" advTm="6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6|17.3|14.3|9.8|15.2"/>
</p:tagLst>
</file>

<file path=ppt/tags/tag2.xml><?xml version="1.0" encoding="utf-8"?>
<p:tagLst xmlns:a="http://schemas.openxmlformats.org/drawingml/2006/main" xmlns:r="http://schemas.openxmlformats.org/officeDocument/2006/relationships" xmlns:p="http://schemas.openxmlformats.org/presentationml/2006/main">
  <p:tag name="TIMING" val="|7.4|81.6|7.6"/>
</p:tagLst>
</file>

<file path=ppt/tags/tag3.xml><?xml version="1.0" encoding="utf-8"?>
<p:tagLst xmlns:a="http://schemas.openxmlformats.org/drawingml/2006/main" xmlns:r="http://schemas.openxmlformats.org/officeDocument/2006/relationships" xmlns:p="http://schemas.openxmlformats.org/presentationml/2006/main">
  <p:tag name="TIMING" val="|95.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284</TotalTime>
  <Words>795</Words>
  <Application>Microsoft Office PowerPoint</Application>
  <PresentationFormat>Widescreen</PresentationFormat>
  <Paragraphs>107</Paragraphs>
  <Slides>16</Slides>
  <Notes>4</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Century Gothic</vt:lpstr>
      <vt:lpstr>Wingdings 3</vt:lpstr>
      <vt:lpstr>Ion</vt:lpstr>
      <vt:lpstr>Tips for  Applying to Summer  STEM (Science, Technology, Engineering and Math)   Programs</vt:lpstr>
      <vt:lpstr>The value of  summer STEM research</vt:lpstr>
      <vt:lpstr>Before you apply-</vt:lpstr>
      <vt:lpstr>What are you expecting?</vt:lpstr>
      <vt:lpstr>Before you apply-</vt:lpstr>
      <vt:lpstr>Before you apply-</vt:lpstr>
      <vt:lpstr>Before you apply-</vt:lpstr>
      <vt:lpstr>Before you apply-</vt:lpstr>
      <vt:lpstr>Before you apply-</vt:lpstr>
      <vt:lpstr>The application: </vt:lpstr>
      <vt:lpstr>How can you contribute to the  program?</vt:lpstr>
      <vt:lpstr>Applications should be…</vt:lpstr>
      <vt:lpstr>Confirm that your  submission  has been received  Practice for a phone, FaceTime or in-person interview!</vt:lpstr>
      <vt:lpstr>The hardest part  of the  application process…..</vt:lpstr>
      <vt:lpstr>PowerPoint Presentation</vt:lpstr>
      <vt:lpstr>PowerPoint Presentation</vt:lpstr>
    </vt:vector>
  </TitlesOfParts>
  <Company>George Mason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to summer STEM programs</dc:title>
  <dc:creator>Andrea Karen Cobb</dc:creator>
  <cp:lastModifiedBy>efreeland</cp:lastModifiedBy>
  <cp:revision>26</cp:revision>
  <dcterms:created xsi:type="dcterms:W3CDTF">2020-01-05T22:33:00Z</dcterms:created>
  <dcterms:modified xsi:type="dcterms:W3CDTF">2020-03-19T14:50:59Z</dcterms:modified>
</cp:coreProperties>
</file>